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3805" y="3700874"/>
            <a:ext cx="6592576" cy="40626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 smtClean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«ДЕЛОВАЯ КОММУНИКАЦИЯ НА НЕМЕЦКОМ ЯЗЫКЕ»</a:t>
            </a:r>
            <a:endParaRPr lang="ru-RU" altLang="ru-RU" sz="2700" b="1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</a:t>
            </a:r>
            <a:r>
              <a:rPr lang="en-US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иностранных языков</a:t>
            </a:r>
            <a:endParaRPr lang="ru-RU" altLang="ru-RU" sz="2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/>
              <a:t>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навыков письменной и устной речи на немецком языке в ситуациях делового общения, развитие собственно коммуникативных, а также профессионально-коммуникативных умений, ознакомление студентов с межкультурными аспектами деловой коммуникации.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66" y="5207720"/>
            <a:ext cx="2112753" cy="12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ознакомление </a:t>
            </a:r>
            <a:r>
              <a:rPr lang="ru-RU" dirty="0"/>
              <a:t>обучающихся с основами делового общения на иностранном языке; 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овладение лексикой делового общения и языковыми клише; </a:t>
            </a:r>
          </a:p>
          <a:p>
            <a:pPr algn="just"/>
            <a:r>
              <a:rPr lang="ru-RU" dirty="0" smtClean="0"/>
              <a:t>изучение  </a:t>
            </a:r>
            <a:r>
              <a:rPr lang="ru-RU" dirty="0"/>
              <a:t>вопросов,  связанных  с  пониманием  национально-исторических </a:t>
            </a:r>
            <a:r>
              <a:rPr lang="ru-RU" dirty="0" smtClean="0"/>
              <a:t>особенностей </a:t>
            </a:r>
            <a:r>
              <a:rPr lang="ru-RU" dirty="0" err="1"/>
              <a:t>социокультуры</a:t>
            </a:r>
            <a:r>
              <a:rPr lang="ru-RU" dirty="0"/>
              <a:t> </a:t>
            </a:r>
            <a:r>
              <a:rPr lang="ru-RU" dirty="0" err="1"/>
              <a:t>немецкоговорящих</a:t>
            </a:r>
            <a:r>
              <a:rPr lang="ru-RU" dirty="0"/>
              <a:t> стран;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приобретение  обучающимися  достаточно  полного  представления  о  специфике </a:t>
            </a:r>
            <a:r>
              <a:rPr lang="ru-RU" dirty="0" smtClean="0"/>
              <a:t>деловой </a:t>
            </a:r>
            <a:r>
              <a:rPr lang="ru-RU" dirty="0"/>
              <a:t>коммуникации на иностранном языке; </a:t>
            </a:r>
          </a:p>
          <a:p>
            <a:pPr algn="just"/>
            <a:r>
              <a:rPr lang="ru-RU" dirty="0" smtClean="0"/>
              <a:t>стимулирование </a:t>
            </a:r>
            <a:r>
              <a:rPr lang="ru-RU" dirty="0"/>
              <a:t>самостоятельной деятельности по освоению содержания дисциплины </a:t>
            </a:r>
            <a:r>
              <a:rPr lang="ru-RU" dirty="0" smtClean="0"/>
              <a:t>и </a:t>
            </a:r>
            <a:r>
              <a:rPr lang="ru-RU" dirty="0"/>
              <a:t>формированию необходимых компетенций; </a:t>
            </a:r>
          </a:p>
          <a:p>
            <a:pPr algn="just"/>
            <a:r>
              <a:rPr lang="ru-RU" dirty="0" smtClean="0"/>
              <a:t>овладение  </a:t>
            </a:r>
            <a:r>
              <a:rPr lang="ru-RU" dirty="0"/>
              <a:t>техникой  работы  с  основными  типами  справочной  литературы (энциклопедические  справочники  и  учебно-справочные  издания),  информационно-справочной  литературой  (включая  файлы  Интернета  и  электронно-справочную литературу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" y="492669"/>
            <a:ext cx="1531921" cy="12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Для кого предназначена дисциплина?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1949570"/>
            <a:ext cx="7886700" cy="46976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обучающиеся направления подготовки 40.03.01 </a:t>
            </a:r>
            <a:r>
              <a:rPr lang="ru-RU" dirty="0"/>
              <a:t>Юриспруденция</a:t>
            </a:r>
            <a:r>
              <a:rPr lang="ru-RU" dirty="0" smtClean="0"/>
              <a:t>: </a:t>
            </a:r>
          </a:p>
          <a:p>
            <a:pPr marL="0" indent="0" algn="just">
              <a:buNone/>
            </a:pPr>
            <a:r>
              <a:rPr lang="ru-RU" dirty="0" smtClean="0"/>
              <a:t>- прокурорско-следственный профиль;</a:t>
            </a:r>
          </a:p>
          <a:p>
            <a:pPr algn="just">
              <a:buFontTx/>
              <a:buChar char="-"/>
            </a:pPr>
            <a:r>
              <a:rPr lang="ru-RU" dirty="0" smtClean="0"/>
              <a:t>уголовно-правовой профиль</a:t>
            </a:r>
            <a:r>
              <a:rPr lang="ru-RU" dirty="0"/>
              <a:t>;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гражданско-правовой профиль;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следственно-судебный </a:t>
            </a:r>
            <a:r>
              <a:rPr lang="ru-RU" dirty="0" smtClean="0"/>
              <a:t>профиль;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судебно-адвокатский </a:t>
            </a:r>
            <a:r>
              <a:rPr lang="ru-RU" dirty="0" smtClean="0"/>
              <a:t>профиль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dirty="0" smtClean="0"/>
              <a:t>обучающиеся специальности 40.05.01 Правовое обеспечение национальной безопасности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обучающиеся </a:t>
            </a:r>
            <a:r>
              <a:rPr lang="ru-RU" dirty="0"/>
              <a:t>специальности </a:t>
            </a:r>
            <a:r>
              <a:rPr lang="ru-RU" dirty="0" smtClean="0"/>
              <a:t>40.05.02 Правоохранительная деятельность;</a:t>
            </a:r>
          </a:p>
          <a:p>
            <a:pPr algn="just"/>
            <a:r>
              <a:rPr lang="ru-RU" dirty="0"/>
              <a:t>обучающиеся </a:t>
            </a:r>
            <a:r>
              <a:rPr lang="ru-RU" dirty="0" smtClean="0"/>
              <a:t>специальности 40.05.03 </a:t>
            </a:r>
            <a:r>
              <a:rPr lang="ru-RU" dirty="0"/>
              <a:t>Судебная </a:t>
            </a:r>
            <a:r>
              <a:rPr lang="ru-RU" dirty="0" smtClean="0"/>
              <a:t>экспертиза; </a:t>
            </a:r>
          </a:p>
          <a:p>
            <a:pPr algn="just"/>
            <a:r>
              <a:rPr lang="ru-RU" dirty="0"/>
              <a:t>обучающиеся </a:t>
            </a:r>
            <a:r>
              <a:rPr lang="ru-RU" dirty="0" smtClean="0"/>
              <a:t>специальности 40.05.04 </a:t>
            </a:r>
            <a:r>
              <a:rPr lang="ru-RU" dirty="0"/>
              <a:t>Судебная и прокурорская </a:t>
            </a:r>
            <a:r>
              <a:rPr lang="ru-RU" dirty="0" smtClean="0"/>
              <a:t>деятельность; </a:t>
            </a:r>
          </a:p>
          <a:p>
            <a:pPr algn="just"/>
            <a:r>
              <a:rPr lang="ru-RU" dirty="0"/>
              <a:t>обучающиеся </a:t>
            </a:r>
            <a:r>
              <a:rPr lang="ru-RU" dirty="0" smtClean="0"/>
              <a:t>специальности 38.05.01 </a:t>
            </a:r>
            <a:r>
              <a:rPr lang="ru-RU" dirty="0"/>
              <a:t>Экономическая </a:t>
            </a:r>
            <a:r>
              <a:rPr lang="ru-RU" dirty="0" smtClean="0"/>
              <a:t>безопасность</a:t>
            </a:r>
            <a:r>
              <a:rPr lang="en-US" dirty="0" smtClean="0"/>
              <a:t>.</a:t>
            </a:r>
            <a:endParaRPr lang="ru-RU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04" y="2495251"/>
            <a:ext cx="15303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изучается в ходе освоения дисциплины?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Культурные </a:t>
            </a:r>
            <a:r>
              <a:rPr lang="ru-RU" dirty="0"/>
              <a:t>различия в сфере делового </a:t>
            </a:r>
            <a:r>
              <a:rPr lang="ru-RU" dirty="0" smtClean="0"/>
              <a:t>общения в Германии и России.  </a:t>
            </a:r>
            <a:endParaRPr lang="ru-RU" dirty="0"/>
          </a:p>
          <a:p>
            <a:r>
              <a:rPr lang="ru-RU" dirty="0" smtClean="0"/>
              <a:t>Особенности ведения делового телефонного разговора на немецком языке</a:t>
            </a:r>
            <a:endParaRPr lang="ru-RU" dirty="0"/>
          </a:p>
          <a:p>
            <a:r>
              <a:rPr lang="ru-RU" dirty="0" smtClean="0"/>
              <a:t> Структура написания заявления </a:t>
            </a:r>
            <a:r>
              <a:rPr lang="ru-RU" dirty="0"/>
              <a:t>о приеме на </a:t>
            </a:r>
            <a:r>
              <a:rPr lang="ru-RU" dirty="0" smtClean="0"/>
              <a:t>работу на немецком языке</a:t>
            </a:r>
            <a:endParaRPr lang="ru-RU" dirty="0"/>
          </a:p>
          <a:p>
            <a:r>
              <a:rPr lang="ru-RU" dirty="0" smtClean="0"/>
              <a:t>Собеседование </a:t>
            </a:r>
            <a:r>
              <a:rPr lang="ru-RU" dirty="0"/>
              <a:t>при устройстве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работу  на немецком языке</a:t>
            </a:r>
          </a:p>
          <a:p>
            <a:r>
              <a:rPr lang="ru-RU" dirty="0" smtClean="0"/>
              <a:t>Деловые переговоры на </a:t>
            </a:r>
          </a:p>
          <a:p>
            <a:pPr marL="0" indent="0">
              <a:buNone/>
            </a:pPr>
            <a:r>
              <a:rPr lang="ru-RU" dirty="0" smtClean="0"/>
              <a:t>немецком языке.  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еловая корреспонденция </a:t>
            </a:r>
          </a:p>
          <a:p>
            <a:pPr marL="0" indent="0">
              <a:buNone/>
            </a:pPr>
            <a:r>
              <a:rPr lang="ru-RU" dirty="0" smtClean="0"/>
              <a:t>на немецком </a:t>
            </a:r>
            <a:r>
              <a:rPr lang="ru-RU" dirty="0" smtClean="0"/>
              <a:t>языке</a:t>
            </a:r>
            <a:r>
              <a:rPr lang="en-US" dirty="0" smtClean="0"/>
              <a:t> </a:t>
            </a:r>
          </a:p>
          <a:p>
            <a:r>
              <a:rPr lang="ru-RU" dirty="0" smtClean="0"/>
              <a:t>Деловая </a:t>
            </a:r>
            <a:r>
              <a:rPr lang="ru-RU" dirty="0"/>
              <a:t>переписка в сети </a:t>
            </a:r>
            <a:r>
              <a:rPr lang="ru-RU" dirty="0" smtClean="0"/>
              <a:t>Интернет на немецком языке.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40" y="4084219"/>
            <a:ext cx="3465931" cy="184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r>
              <a:rPr lang="ru-RU" dirty="0" smtClean="0"/>
              <a:t>Тематический план дисциплины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Тема 1</a:t>
            </a:r>
            <a:r>
              <a:rPr lang="ru-RU" sz="2400" dirty="0" smtClean="0"/>
              <a:t>. </a:t>
            </a:r>
            <a:r>
              <a:rPr lang="de-DE" sz="2400" dirty="0" smtClean="0"/>
              <a:t>Arbeitssuche </a:t>
            </a:r>
            <a:r>
              <a:rPr lang="de-DE" sz="2400" dirty="0"/>
              <a:t>und Bewerbung</a:t>
            </a:r>
            <a:endParaRPr lang="ru-RU" sz="2400" dirty="0" smtClean="0"/>
          </a:p>
          <a:p>
            <a:pPr algn="just"/>
            <a:r>
              <a:rPr lang="ru-RU" sz="2400" dirty="0"/>
              <a:t>Тема 2</a:t>
            </a:r>
            <a:r>
              <a:rPr lang="ru-RU" sz="2400" dirty="0" smtClean="0"/>
              <a:t>. </a:t>
            </a:r>
            <a:r>
              <a:rPr lang="en-US" sz="2400" dirty="0" err="1"/>
              <a:t>Effiziente</a:t>
            </a:r>
            <a:r>
              <a:rPr lang="en-US" sz="2400" dirty="0"/>
              <a:t> </a:t>
            </a:r>
            <a:r>
              <a:rPr lang="en-US" sz="2400" dirty="0" err="1"/>
              <a:t>Kommunikation</a:t>
            </a:r>
            <a:endParaRPr lang="ru-RU" sz="2400" dirty="0" smtClean="0"/>
          </a:p>
          <a:p>
            <a:pPr algn="just"/>
            <a:r>
              <a:rPr lang="ru-RU" sz="2400" dirty="0"/>
              <a:t>Тема 3</a:t>
            </a:r>
            <a:r>
              <a:rPr lang="ru-RU" sz="2400" dirty="0" smtClean="0"/>
              <a:t>.</a:t>
            </a:r>
            <a:r>
              <a:rPr lang="de-DE" sz="2400" dirty="0"/>
              <a:t> Verhandlungen in der beruflichen </a:t>
            </a:r>
            <a:r>
              <a:rPr lang="de-DE" sz="2400" dirty="0" smtClean="0"/>
              <a:t>Tätigkeit</a:t>
            </a:r>
            <a:endParaRPr lang="ru-RU" sz="2400" dirty="0" smtClean="0"/>
          </a:p>
          <a:p>
            <a:pPr algn="just"/>
            <a:r>
              <a:rPr lang="ru-RU" sz="2400" dirty="0"/>
              <a:t>Тема </a:t>
            </a:r>
            <a:r>
              <a:rPr lang="ru-RU" sz="2400" dirty="0" smtClean="0"/>
              <a:t>4.</a:t>
            </a:r>
            <a:r>
              <a:rPr lang="en-US" sz="2400" dirty="0"/>
              <a:t> </a:t>
            </a:r>
            <a:r>
              <a:rPr lang="en-US" sz="2400" dirty="0" err="1" smtClean="0"/>
              <a:t>Geschäftsbriefe</a:t>
            </a:r>
            <a:endParaRPr lang="ru-RU" sz="2400" dirty="0" smtClean="0"/>
          </a:p>
          <a:p>
            <a:pPr algn="just"/>
            <a:r>
              <a:rPr lang="ru-RU" sz="2400" dirty="0" smtClean="0"/>
              <a:t>Тема 5. </a:t>
            </a:r>
            <a:r>
              <a:rPr lang="en-US" sz="2400" dirty="0" err="1"/>
              <a:t>Arten</a:t>
            </a:r>
            <a:r>
              <a:rPr lang="en-US" sz="2400" dirty="0"/>
              <a:t> von </a:t>
            </a:r>
            <a:r>
              <a:rPr lang="en-US" sz="2400" dirty="0" err="1"/>
              <a:t>Geschäftsbriefen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10" y="4280949"/>
            <a:ext cx="2514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Как будут проходить занятия?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Теоретические опросы</a:t>
            </a:r>
          </a:p>
          <a:p>
            <a:r>
              <a:rPr lang="ru-RU" dirty="0" smtClean="0"/>
              <a:t>Изучение особенностей устной и письменной речи в деловой сфере</a:t>
            </a:r>
          </a:p>
          <a:p>
            <a:r>
              <a:rPr lang="ru-RU" dirty="0" smtClean="0"/>
              <a:t>Подготовка докладов и рефератов по теме</a:t>
            </a:r>
          </a:p>
          <a:p>
            <a:r>
              <a:rPr lang="ru-RU" dirty="0" smtClean="0"/>
              <a:t>Ролевые игры </a:t>
            </a:r>
          </a:p>
          <a:p>
            <a:r>
              <a:rPr lang="ru-RU" dirty="0"/>
              <a:t>В</a:t>
            </a:r>
            <a:r>
              <a:rPr lang="ru-RU" dirty="0" smtClean="0"/>
              <a:t>ыполнение практических заданий </a:t>
            </a:r>
            <a:r>
              <a:rPr lang="ru-RU" dirty="0"/>
              <a:t>(составление </a:t>
            </a:r>
            <a:r>
              <a:rPr lang="ru-RU" smtClean="0"/>
              <a:t>деловых писем </a:t>
            </a:r>
            <a:r>
              <a:rPr lang="ru-RU" dirty="0" smtClean="0"/>
              <a:t>на немецком языке)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31" y="5228325"/>
            <a:ext cx="1199791" cy="119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дальнейшего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</a:t>
            </a:r>
            <a:r>
              <a:rPr lang="ru-RU" dirty="0" smtClean="0"/>
              <a:t>дальнейшем при </a:t>
            </a:r>
            <a:r>
              <a:rPr lang="ru-RU" dirty="0"/>
              <a:t>изучении следующих дисциплин:</a:t>
            </a:r>
          </a:p>
          <a:p>
            <a:pPr algn="just"/>
            <a:r>
              <a:rPr lang="ru-RU" dirty="0" smtClean="0"/>
              <a:t> Международное </a:t>
            </a:r>
            <a:r>
              <a:rPr lang="ru-RU" dirty="0"/>
              <a:t>право</a:t>
            </a:r>
          </a:p>
          <a:p>
            <a:pPr algn="just"/>
            <a:r>
              <a:rPr lang="ru-RU" dirty="0" smtClean="0"/>
              <a:t>Международное </a:t>
            </a:r>
            <a:r>
              <a:rPr lang="ru-RU" dirty="0"/>
              <a:t>частное право</a:t>
            </a:r>
          </a:p>
          <a:p>
            <a:pPr algn="just"/>
            <a:r>
              <a:rPr lang="ru-RU" dirty="0" smtClean="0"/>
              <a:t>Правовые </a:t>
            </a:r>
            <a:r>
              <a:rPr lang="ru-RU" dirty="0"/>
              <a:t>основы международных отношений</a:t>
            </a:r>
          </a:p>
          <a:p>
            <a:pPr algn="just"/>
            <a:r>
              <a:rPr lang="ru-RU" dirty="0" smtClean="0"/>
              <a:t>Конституционное </a:t>
            </a:r>
            <a:r>
              <a:rPr lang="ru-RU" dirty="0"/>
              <a:t>право зарубежных </a:t>
            </a:r>
            <a:r>
              <a:rPr lang="ru-RU" dirty="0" smtClean="0"/>
              <a:t>стран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97" y="3226278"/>
            <a:ext cx="2277373" cy="13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практической работы юриста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Возможность устно представлять </a:t>
            </a:r>
            <a:r>
              <a:rPr lang="ru-RU" dirty="0"/>
              <a:t>результаты своей деятельности на иностранном языке, </a:t>
            </a:r>
            <a:r>
              <a:rPr lang="ru-RU" dirty="0" smtClean="0"/>
              <a:t>возможность поддержать </a:t>
            </a:r>
            <a:r>
              <a:rPr lang="ru-RU" dirty="0"/>
              <a:t>разговор в ходе их </a:t>
            </a:r>
            <a:r>
              <a:rPr lang="ru-RU" dirty="0" smtClean="0"/>
              <a:t>обсуждения; </a:t>
            </a:r>
          </a:p>
          <a:p>
            <a:pPr algn="just"/>
            <a:r>
              <a:rPr lang="ru-RU" dirty="0" smtClean="0"/>
              <a:t>Умение вести  </a:t>
            </a:r>
            <a:r>
              <a:rPr lang="ru-RU" dirty="0"/>
              <a:t>деловую переписку, учитывая особенности стилистики официальных и неофициальных писем, социокультурные различия в формате корреспонденции на </a:t>
            </a:r>
            <a:r>
              <a:rPr lang="ru-RU" dirty="0" smtClean="0"/>
              <a:t>государственном и иностранном языках; </a:t>
            </a:r>
          </a:p>
          <a:p>
            <a:pPr algn="just"/>
            <a:r>
              <a:rPr lang="ru-RU" dirty="0" smtClean="0"/>
              <a:t>Получение навыков перевода академических текстов </a:t>
            </a:r>
            <a:r>
              <a:rPr lang="ru-RU" dirty="0"/>
              <a:t>с иностранного </a:t>
            </a:r>
            <a:r>
              <a:rPr lang="ru-RU" dirty="0" smtClean="0"/>
              <a:t>на государственный язык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Умение выбирать на </a:t>
            </a:r>
            <a:r>
              <a:rPr lang="ru-RU" dirty="0"/>
              <a:t>государственном и </a:t>
            </a:r>
            <a:r>
              <a:rPr lang="ru-RU" dirty="0" smtClean="0"/>
              <a:t>иностранном</a:t>
            </a:r>
            <a:r>
              <a:rPr lang="en-US" dirty="0" smtClean="0"/>
              <a:t> </a:t>
            </a:r>
            <a:r>
              <a:rPr lang="ru-RU" dirty="0" smtClean="0"/>
              <a:t>языках </a:t>
            </a:r>
            <a:r>
              <a:rPr lang="ru-RU" dirty="0"/>
              <a:t>коммуникативно приемлемые стиль делового общения, вербальные и невербальные средства взаимодействия с партнерами.</a:t>
            </a:r>
            <a:endParaRPr lang="ru-RU" dirty="0" smtClean="0"/>
          </a:p>
          <a:p>
            <a:pPr algn="just"/>
            <a:r>
              <a:rPr lang="ru-RU" dirty="0" smtClean="0"/>
              <a:t>Умение вести коммуникативно </a:t>
            </a:r>
            <a:r>
              <a:rPr lang="ru-RU" dirty="0"/>
              <a:t>и культурно приемлемо  устные деловые разговоры на государственном и иностранном </a:t>
            </a:r>
            <a:r>
              <a:rPr lang="ru-RU" dirty="0" smtClean="0"/>
              <a:t> </a:t>
            </a:r>
            <a:r>
              <a:rPr lang="ru-RU" dirty="0"/>
              <a:t>языках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458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Nata</cp:lastModifiedBy>
  <cp:revision>143</cp:revision>
  <dcterms:created xsi:type="dcterms:W3CDTF">2020-12-02T14:35:45Z</dcterms:created>
  <dcterms:modified xsi:type="dcterms:W3CDTF">2021-09-30T13:34:51Z</dcterms:modified>
</cp:coreProperties>
</file>